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9.png" ContentType="image/png"/>
  <Override PartName="/ppt/media/image108.png" ContentType="image/png"/>
  <Override PartName="/ppt/media/image106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89.png" ContentType="image/png"/>
  <Override PartName="/ppt/media/image105.png" ContentType="image/png"/>
  <Override PartName="/ppt/media/image87.png" ContentType="image/png"/>
  <Override PartName="/ppt/media/image104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102.png" ContentType="image/png"/>
  <Override PartName="/ppt/media/image84.png" ContentType="image/png"/>
  <Override PartName="/ppt/media/image101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79.png" ContentType="image/png"/>
  <Override PartName="/ppt/media/image5.wmf" ContentType="image/x-wmf"/>
  <Override PartName="/ppt/media/image6.wmf" ContentType="image/x-wmf"/>
  <Override PartName="/ppt/media/image88.tif" ContentType="image/tiff"/>
  <Override PartName="/ppt/media/image8.wmf" ContentType="image/x-wmf"/>
  <Override PartName="/ppt/media/image107.tif" ContentType="image/tiff"/>
  <Override PartName="/ppt/media/image9.wmf" ContentType="image/x-wmf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115.jpeg" ContentType="image/jpeg"/>
  <Override PartName="/ppt/media/image34.png" ContentType="image/png"/>
  <Override PartName="/ppt/media/image59.png" ContentType="image/png"/>
  <Override PartName="/ppt/media/image33.png" ContentType="image/png"/>
  <Override PartName="/ppt/media/image32.tif" ContentType="image/tiff"/>
  <Override PartName="/ppt/media/image58.png" ContentType="image/png"/>
  <Override PartName="/ppt/media/image31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90.tif" ContentType="image/tiff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4.wmf" ContentType="image/x-wmf"/>
  <Override PartName="/ppt/media/image19.png" ContentType="image/png"/>
  <Override PartName="/ppt/media/image3.wmf" ContentType="image/x-wmf"/>
  <Override PartName="/ppt/media/image18.png" ContentType="image/png"/>
  <Override PartName="/ppt/media/image17.png" ContentType="image/png"/>
  <Override PartName="/ppt/media/image1.wmf" ContentType="image/x-wmf"/>
  <Override PartName="/ppt/media/image16.png" ContentType="image/png"/>
  <Override PartName="/ppt/media/image80.tif" ContentType="image/tiff"/>
  <Override PartName="/ppt/media/image15.png" ContentType="image/png"/>
  <Override PartName="/ppt/media/image13.png" ContentType="image/png"/>
  <Override PartName="/ppt/media/image38.png" ContentType="image/pn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6.tif" ContentType="image/tiff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Nimbus Sans"/>
              </a:rPr>
              <a:t>Click to move the slide</a:t>
            </a:r>
            <a:endParaRPr b="0" lang="en-US" sz="4400" spc="-1" strike="noStrike">
              <a:latin typeface="Nimbus Sans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Nimbus Sans"/>
              </a:rPr>
              <a:t>Click to edit the notes format</a:t>
            </a:r>
            <a:endParaRPr b="0" lang="en-US" sz="2000" spc="-1" strike="noStrike">
              <a:latin typeface="Nimbus Sans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Nimbus Roman"/>
              </a:rPr>
              <a:t>&lt;header&gt;</a:t>
            </a:r>
            <a:endParaRPr b="0" lang="en-US" sz="1400" spc="-1" strike="noStrike">
              <a:latin typeface="Nimbus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Nimbus Roman"/>
              </a:rPr>
              <a:t>&lt;date/time&gt;</a:t>
            </a:r>
            <a:endParaRPr b="0" lang="en-US" sz="1400" spc="-1" strike="noStrike">
              <a:latin typeface="Nimbus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Nimbus Roman"/>
              </a:rPr>
              <a:t>&lt;footer&gt;</a:t>
            </a:r>
            <a:endParaRPr b="0" lang="en-US" sz="1400" spc="-1" strike="noStrike">
              <a:latin typeface="Nimbus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0254CFC-D5B3-442C-88B6-94D883F3427B}" type="slidenum">
              <a:rPr b="0" lang="en-US" sz="1400" spc="-1" strike="noStrike">
                <a:latin typeface="Nimbus Roman"/>
              </a:rPr>
              <a:t>&lt;number&gt;</a:t>
            </a:fld>
            <a:endParaRPr b="0" lang="en-US" sz="1400" spc="-1" strike="noStrike"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imbus Sans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F6942D-BDC2-46F5-9F81-29D1AAE9E4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Nimbus Sans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490AEB8-BF8A-43AA-BC63-A88F7904D4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 the world energy demands increase and as we transition the source of energy production to renewable and sustainable sources, we need more efficient ways of producing energy. </a:t>
            </a:r>
            <a:endParaRPr b="0" lang="en-US" sz="1800" spc="-1" strike="noStrike">
              <a:latin typeface="Nimbus Sans"/>
            </a:endParaRPr>
          </a:p>
          <a:p>
            <a:pPr marL="216000" indent="-215280">
              <a:lnSpc>
                <a:spcPct val="100000"/>
              </a:lnSpc>
            </a:pPr>
            <a:endParaRPr b="0" lang="en-US" sz="1800" spc="-1" strike="noStrike">
              <a:latin typeface="Nimbus Sans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Solar energy being one of the most widespread renewables around would definitely benefit from increased efficiency of energy production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B5E394B-FD5C-4DD8-91D3-CC172CC322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343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major problem with solar panels is to track the motion of the sun in 2-axis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day from East to West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months from North to South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energy production, typically 10-25% increase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Disadvantages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complex, need addional Hardware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Needs time to set up and maintenance work in the field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Shadowing</a:t>
            </a:r>
            <a:endParaRPr b="0" lang="en-US" sz="2000" spc="-1" strike="noStrike">
              <a:latin typeface="Nimbus Sans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343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major problem with solar panels is to track the motion of the sun in 2-axis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day from East to West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One during the months from North to South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energy production, typically 10-25% increase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Disadvantages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More complex, need addional Hardware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2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Needs time to set up and maintenance work in the field</a:t>
            </a:r>
            <a:endParaRPr b="0" lang="en-US" sz="2000" spc="-1" strike="noStrike">
              <a:latin typeface="Nimbus Sans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Shadowing</a:t>
            </a:r>
            <a:endParaRPr b="0" lang="en-US" sz="2000" spc="-1" strike="noStrike">
              <a:latin typeface="Nimbus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imbus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jpeg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wmf"/><Relationship Id="rId3" Type="http://schemas.openxmlformats.org/officeDocument/2006/relationships/image" Target="../media/image7.jpeg"/><Relationship Id="rId4" Type="http://schemas.openxmlformats.org/officeDocument/2006/relationships/image" Target="../media/image8.wmf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pic>
        <p:nvPicPr>
          <p:cNvPr id="1" name="Grafik 7" descr=""/>
          <p:cNvPicPr/>
          <p:nvPr/>
        </p:nvPicPr>
        <p:blipFill>
          <a:blip r:embed="rId3"/>
          <a:stretch/>
        </p:blipFill>
        <p:spPr>
          <a:xfrm>
            <a:off x="3970800" y="2235600"/>
            <a:ext cx="4808160" cy="41986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320400" y="314280"/>
            <a:ext cx="507060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Chair of Communication Networks, Prof. Dr.-Ing. Wolfgang Kellerer</a:t>
            </a:r>
            <a:endParaRPr b="0" lang="en-US" sz="1200" spc="-1" strike="noStrike">
              <a:latin typeface="Nimbus Sans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Department of Electrical and Computer Engineering</a:t>
            </a:r>
            <a:endParaRPr b="0" lang="en-US" sz="1200" spc="-1" strike="noStrike">
              <a:latin typeface="Nimbus Sans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Technical University of Munich</a:t>
            </a:r>
            <a:endParaRPr b="0" lang="en-US" sz="1200" spc="-1" strike="noStrike">
              <a:latin typeface="Nimbus Sans"/>
            </a:endParaRPr>
          </a:p>
        </p:txBody>
      </p:sp>
      <p:pic>
        <p:nvPicPr>
          <p:cNvPr id="3" name="Bild 6" descr=""/>
          <p:cNvPicPr/>
          <p:nvPr/>
        </p:nvPicPr>
        <p:blipFill>
          <a:blip r:embed="rId4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358920" y="6441840"/>
            <a:ext cx="7878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©2019 Technical University of Munich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Nimbus Sans"/>
              </a:rPr>
              <a:t>Click to edit the title text format</a:t>
            </a:r>
            <a:endParaRPr b="0" lang="en-US" sz="4400" spc="-1" strike="noStrike">
              <a:latin typeface="Nimbus Sans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imbus Sans"/>
              </a:rPr>
              <a:t>Click to edit the outline text format</a:t>
            </a:r>
            <a:endParaRPr b="0" lang="en-US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imbus Sans"/>
              </a:rPr>
              <a:t>Second Outline Level</a:t>
            </a:r>
            <a:endParaRPr b="0" lang="en-US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imbus Sans"/>
              </a:rPr>
              <a:t>Third Outline Level</a:t>
            </a:r>
            <a:endParaRPr b="0" lang="en-US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imbus Sans"/>
              </a:rPr>
              <a:t>Fourth Outline Level</a:t>
            </a:r>
            <a:endParaRPr b="0" lang="en-US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Fifth Outline Level</a:t>
            </a:r>
            <a:endParaRPr b="0" lang="en-US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Sixth Outline Level</a:t>
            </a:r>
            <a:endParaRPr b="0" lang="en-US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Seventh Outline Level</a:t>
            </a:r>
            <a:endParaRPr b="0" lang="en-US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358920" y="6441840"/>
            <a:ext cx="78789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Karthik Sukumar, Johannes Machleid (TUM) | Solar Tracking Network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Nimbus Sans"/>
              </a:rPr>
              <a:t>Click to edit the title text format</a:t>
            </a:r>
            <a:endParaRPr b="0" lang="en-US" sz="4400" spc="-1" strike="noStrike">
              <a:latin typeface="Nimbus San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imbus Sans"/>
              </a:rPr>
              <a:t>Click to edit the outline text format</a:t>
            </a:r>
            <a:endParaRPr b="0" lang="en-US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imbus Sans"/>
              </a:rPr>
              <a:t>Second Outline Level</a:t>
            </a:r>
            <a:endParaRPr b="0" lang="en-US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imbus Sans"/>
              </a:rPr>
              <a:t>Third Outline Level</a:t>
            </a:r>
            <a:endParaRPr b="0" lang="en-US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imbus Sans"/>
              </a:rPr>
              <a:t>Fourth Outline Level</a:t>
            </a:r>
            <a:endParaRPr b="0" lang="en-US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Fifth Outline Level</a:t>
            </a:r>
            <a:endParaRPr b="0" lang="en-US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Sixth Outline Level</a:t>
            </a:r>
            <a:endParaRPr b="0" lang="en-US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Seventh Outline Level</a:t>
            </a:r>
            <a:endParaRPr b="0" lang="en-US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358920" y="6441840"/>
            <a:ext cx="78789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Karthik Sukumar, Johannes Machleid (TUM) | Solar Tracking Network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Nimbus Sans"/>
              </a:rPr>
              <a:t>Click to edit the title text format</a:t>
            </a:r>
            <a:endParaRPr b="0" lang="en-US" sz="4400" spc="-1" strike="noStrike">
              <a:latin typeface="Nimbus Sans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imbus Sans"/>
              </a:rPr>
              <a:t>Click to edit the outline text format</a:t>
            </a:r>
            <a:endParaRPr b="0" lang="en-US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imbus Sans"/>
              </a:rPr>
              <a:t>Second Outline Level</a:t>
            </a:r>
            <a:endParaRPr b="0" lang="en-US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imbus Sans"/>
              </a:rPr>
              <a:t>Third Outline Level</a:t>
            </a:r>
            <a:endParaRPr b="0" lang="en-US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imbus Sans"/>
              </a:rPr>
              <a:t>Fourth Outline Level</a:t>
            </a:r>
            <a:endParaRPr b="0" lang="en-US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Fifth Outline Level</a:t>
            </a:r>
            <a:endParaRPr b="0" lang="en-US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Sixth Outline Level</a:t>
            </a:r>
            <a:endParaRPr b="0" lang="en-US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imbus Sans"/>
              </a:rPr>
              <a:t>Seventh Outline Level</a:t>
            </a:r>
            <a:endParaRPr b="0" lang="en-US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pic>
        <p:nvPicPr>
          <p:cNvPr id="124" name="Grafik 7" descr=""/>
          <p:cNvPicPr/>
          <p:nvPr/>
        </p:nvPicPr>
        <p:blipFill>
          <a:blip r:embed="rId3"/>
          <a:stretch/>
        </p:blipFill>
        <p:spPr>
          <a:xfrm>
            <a:off x="3970800" y="2235600"/>
            <a:ext cx="4808160" cy="41986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320400" y="314280"/>
            <a:ext cx="507060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Chair of Communication Networks, Prof. Dr.-Ing. Wolfgang Kellerer</a:t>
            </a:r>
            <a:endParaRPr b="0" lang="en-US" sz="1200" spc="-1" strike="noStrike">
              <a:latin typeface="Nimbus Sans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Department of Electrical and Computer Engineering</a:t>
            </a:r>
            <a:endParaRPr b="0" lang="en-US" sz="1200" spc="-1" strike="noStrike">
              <a:latin typeface="Nimbus Sans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DejaVu Sans"/>
              </a:rPr>
              <a:t>Technical University of Munich</a:t>
            </a:r>
            <a:endParaRPr b="0" lang="en-US" sz="1200" spc="-1" strike="noStrike">
              <a:latin typeface="Nimbus Sans"/>
            </a:endParaRPr>
          </a:p>
        </p:txBody>
      </p:sp>
      <p:pic>
        <p:nvPicPr>
          <p:cNvPr id="126" name="Bild 6" descr=""/>
          <p:cNvPicPr/>
          <p:nvPr/>
        </p:nvPicPr>
        <p:blipFill>
          <a:blip r:embed="rId4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358920" y="6441840"/>
            <a:ext cx="7878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©2019 Technical University of Munich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960" cy="31896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358920" y="6441840"/>
            <a:ext cx="787896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Karthik Sukumar, Johannes Machleid (TUM) | Solar Tracking Network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tif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tif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tif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tif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8.tif"/><Relationship Id="rId2" Type="http://schemas.openxmlformats.org/officeDocument/2006/relationships/image" Target="../media/image89.png"/><Relationship Id="rId3" Type="http://schemas.openxmlformats.org/officeDocument/2006/relationships/image" Target="../media/image90.ti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58920" y="2130480"/>
            <a:ext cx="8420400" cy="12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Solar Tracking Network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Kick-Off Presentation</a:t>
            </a:r>
            <a:endParaRPr b="0" lang="en-US" sz="1600" spc="-1" strike="noStrike">
              <a:latin typeface="Nimbus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58920" y="3886200"/>
            <a:ext cx="4566240" cy="17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8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000000"/>
                </a:solidFill>
                <a:latin typeface="Nimbus Sans"/>
                <a:ea typeface="DejaVu Sans"/>
              </a:rPr>
              <a:t>Karthik Sukumar &amp; Johannes Machleid</a:t>
            </a:r>
            <a:endParaRPr b="0" lang="en-US" sz="1600" spc="-1" strike="noStrike">
              <a:latin typeface="Nimbus Sans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Nimbus Sans"/>
                <a:ea typeface="DejaVu Sans"/>
              </a:rPr>
              <a:t>{Karthik.sukumar,johannes.machleid}@tum.de</a:t>
            </a:r>
            <a:endParaRPr b="0" lang="en-US" sz="1600" spc="-1" strike="noStrike">
              <a:latin typeface="Nimbus Sans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endParaRPr b="0" lang="en-US" sz="16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358920" y="413280"/>
            <a:ext cx="71848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Application specific additional features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358920" y="1021320"/>
            <a:ext cx="8420400" cy="21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Provide high energy efficiency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Low latency is not required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Priority on network stability and reliability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Good scalability</a:t>
            </a:r>
            <a:endParaRPr b="0" lang="en-US" sz="1800" spc="-1" strike="noStrike">
              <a:latin typeface="Nimbus Sans"/>
            </a:endParaRPr>
          </a:p>
          <a:p>
            <a:pPr marL="21636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420" name="Group 3"/>
          <p:cNvGrpSpPr/>
          <p:nvPr/>
        </p:nvGrpSpPr>
        <p:grpSpPr>
          <a:xfrm>
            <a:off x="1715400" y="4550400"/>
            <a:ext cx="754920" cy="861120"/>
            <a:chOff x="1715400" y="4550400"/>
            <a:chExt cx="754920" cy="861120"/>
          </a:xfrm>
        </p:grpSpPr>
        <p:pic>
          <p:nvPicPr>
            <p:cNvPr id="421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2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3" name="Group 4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424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5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6" name="Group 5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427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8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9" name="Group 6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430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1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2" name="Group 7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433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4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5" name="Group 8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436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7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8" name="Group 9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439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0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1" name="Group 10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442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3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4" name="Group 11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445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6" name="CustomShape 12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447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8" name="CustomShape 13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4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5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6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7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8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9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20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21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2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23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24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0" name="Group 25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461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2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3" name="Group 26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464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5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6" name="CustomShape 27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28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29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9" name="Group 30"/>
          <p:cNvGrpSpPr/>
          <p:nvPr/>
        </p:nvGrpSpPr>
        <p:grpSpPr>
          <a:xfrm>
            <a:off x="7167960" y="3836880"/>
            <a:ext cx="1039320" cy="915840"/>
            <a:chOff x="7167960" y="3836880"/>
            <a:chExt cx="1039320" cy="915840"/>
          </a:xfrm>
        </p:grpSpPr>
        <p:grpSp>
          <p:nvGrpSpPr>
            <p:cNvPr id="470" name="Group 31"/>
            <p:cNvGrpSpPr/>
            <p:nvPr/>
          </p:nvGrpSpPr>
          <p:grpSpPr>
            <a:xfrm>
              <a:off x="7167960" y="3836880"/>
              <a:ext cx="1009080" cy="915840"/>
              <a:chOff x="7167960" y="3836880"/>
              <a:chExt cx="1009080" cy="915840"/>
            </a:xfrm>
          </p:grpSpPr>
          <p:pic>
            <p:nvPicPr>
              <p:cNvPr id="471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6904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2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6796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73" name="Group 32"/>
            <p:cNvGrpSpPr/>
            <p:nvPr/>
          </p:nvGrpSpPr>
          <p:grpSpPr>
            <a:xfrm>
              <a:off x="7847640" y="4257720"/>
              <a:ext cx="359640" cy="359640"/>
              <a:chOff x="7847640" y="4257720"/>
              <a:chExt cx="359640" cy="359640"/>
            </a:xfrm>
          </p:grpSpPr>
          <p:sp>
            <p:nvSpPr>
              <p:cNvPr id="474" name="CustomShape 33"/>
              <p:cNvSpPr/>
              <p:nvPr/>
            </p:nvSpPr>
            <p:spPr>
              <a:xfrm>
                <a:off x="803124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5" name="CustomShape 34"/>
              <p:cNvSpPr/>
              <p:nvPr/>
            </p:nvSpPr>
            <p:spPr>
              <a:xfrm flipH="1">
                <a:off x="784728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7763040" y="6428880"/>
            <a:ext cx="1016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E7AC6C5E-6B7F-4A40-9409-561163A48E3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358920" y="366480"/>
            <a:ext cx="713772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Timeplan</a:t>
            </a:r>
            <a:endParaRPr b="0" lang="en-US" sz="2800" spc="-1" strike="noStrike">
              <a:latin typeface="Nimbus Sans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358920" y="1266120"/>
            <a:ext cx="8420400" cy="50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9" name="Group 4"/>
          <p:cNvGrpSpPr/>
          <p:nvPr/>
        </p:nvGrpSpPr>
        <p:grpSpPr>
          <a:xfrm>
            <a:off x="498240" y="1637280"/>
            <a:ext cx="8072640" cy="408960"/>
            <a:chOff x="498240" y="1637280"/>
            <a:chExt cx="8072640" cy="408960"/>
          </a:xfrm>
        </p:grpSpPr>
        <p:sp>
          <p:nvSpPr>
            <p:cNvPr id="480" name="CustomShape 5"/>
            <p:cNvSpPr/>
            <p:nvPr/>
          </p:nvSpPr>
          <p:spPr>
            <a:xfrm>
              <a:off x="49824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22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1" name="CustomShape 6"/>
            <p:cNvSpPr/>
            <p:nvPr/>
          </p:nvSpPr>
          <p:spPr>
            <a:xfrm>
              <a:off x="139536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23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2" name="CustomShape 7"/>
            <p:cNvSpPr/>
            <p:nvPr/>
          </p:nvSpPr>
          <p:spPr>
            <a:xfrm>
              <a:off x="229212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24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3" name="CustomShape 8"/>
            <p:cNvSpPr/>
            <p:nvPr/>
          </p:nvSpPr>
          <p:spPr>
            <a:xfrm>
              <a:off x="318924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25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4" name="CustomShape 9"/>
            <p:cNvSpPr/>
            <p:nvPr/>
          </p:nvSpPr>
          <p:spPr>
            <a:xfrm>
              <a:off x="408636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26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5" name="CustomShape 10"/>
            <p:cNvSpPr/>
            <p:nvPr/>
          </p:nvSpPr>
          <p:spPr>
            <a:xfrm>
              <a:off x="498312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27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6" name="CustomShape 11"/>
            <p:cNvSpPr/>
            <p:nvPr/>
          </p:nvSpPr>
          <p:spPr>
            <a:xfrm>
              <a:off x="588024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28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7" name="CustomShape 12"/>
            <p:cNvSpPr/>
            <p:nvPr/>
          </p:nvSpPr>
          <p:spPr>
            <a:xfrm>
              <a:off x="677700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29</a:t>
              </a:r>
              <a:endParaRPr b="0" lang="en-US" sz="1800" spc="-1" strike="noStrike">
                <a:latin typeface="Nimbus Sans"/>
              </a:endParaRPr>
            </a:p>
          </p:txBody>
        </p:sp>
        <p:sp>
          <p:nvSpPr>
            <p:cNvPr id="488" name="CustomShape 13"/>
            <p:cNvSpPr/>
            <p:nvPr/>
          </p:nvSpPr>
          <p:spPr>
            <a:xfrm>
              <a:off x="7674120" y="1637280"/>
              <a:ext cx="896760" cy="4089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CW 30</a:t>
              </a:r>
              <a:endParaRPr b="0" lang="en-US" sz="1800" spc="-1" strike="noStrike">
                <a:latin typeface="Nimbus Sans"/>
              </a:endParaRPr>
            </a:p>
          </p:txBody>
        </p:sp>
      </p:grpSp>
      <p:grpSp>
        <p:nvGrpSpPr>
          <p:cNvPr id="489" name="Group 14"/>
          <p:cNvGrpSpPr/>
          <p:nvPr/>
        </p:nvGrpSpPr>
        <p:grpSpPr>
          <a:xfrm>
            <a:off x="696600" y="2046240"/>
            <a:ext cx="146160" cy="592200"/>
            <a:chOff x="696600" y="2046240"/>
            <a:chExt cx="146160" cy="592200"/>
          </a:xfrm>
        </p:grpSpPr>
        <p:sp>
          <p:nvSpPr>
            <p:cNvPr id="490" name="Line 15"/>
            <p:cNvSpPr/>
            <p:nvPr/>
          </p:nvSpPr>
          <p:spPr>
            <a:xfrm>
              <a:off x="696600" y="2046240"/>
              <a:ext cx="0" cy="592200"/>
            </a:xfrm>
            <a:prstGeom prst="line">
              <a:avLst/>
            </a:prstGeom>
            <a:ln>
              <a:solidFill>
                <a:srgbClr val="00508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16"/>
            <p:cNvSpPr/>
            <p:nvPr/>
          </p:nvSpPr>
          <p:spPr>
            <a:xfrm rot="5400000">
              <a:off x="716760" y="2499840"/>
              <a:ext cx="147600" cy="104040"/>
            </a:xfrm>
            <a:prstGeom prst="triangle">
              <a:avLst>
                <a:gd name="adj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2" name="CustomShape 17"/>
          <p:cNvSpPr/>
          <p:nvPr/>
        </p:nvSpPr>
        <p:spPr>
          <a:xfrm>
            <a:off x="810000" y="2408760"/>
            <a:ext cx="3230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28.05. – Kickoff Presentation</a:t>
            </a:r>
            <a:endParaRPr b="0" lang="en-US" sz="1200" spc="-1" strike="noStrike">
              <a:latin typeface="Nimbus Sans"/>
            </a:endParaRPr>
          </a:p>
        </p:txBody>
      </p:sp>
      <p:grpSp>
        <p:nvGrpSpPr>
          <p:cNvPr id="493" name="Group 18"/>
          <p:cNvGrpSpPr/>
          <p:nvPr/>
        </p:nvGrpSpPr>
        <p:grpSpPr>
          <a:xfrm>
            <a:off x="6949440" y="2046240"/>
            <a:ext cx="146160" cy="592200"/>
            <a:chOff x="6949440" y="2046240"/>
            <a:chExt cx="146160" cy="592200"/>
          </a:xfrm>
        </p:grpSpPr>
        <p:sp>
          <p:nvSpPr>
            <p:cNvPr id="494" name="Line 19"/>
            <p:cNvSpPr/>
            <p:nvPr/>
          </p:nvSpPr>
          <p:spPr>
            <a:xfrm>
              <a:off x="6949440" y="2046240"/>
              <a:ext cx="0" cy="592200"/>
            </a:xfrm>
            <a:prstGeom prst="line">
              <a:avLst/>
            </a:prstGeom>
            <a:ln>
              <a:solidFill>
                <a:srgbClr val="00508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5" name="CustomShape 20"/>
            <p:cNvSpPr/>
            <p:nvPr/>
          </p:nvSpPr>
          <p:spPr>
            <a:xfrm rot="5400000">
              <a:off x="6969600" y="2499840"/>
              <a:ext cx="147600" cy="104040"/>
            </a:xfrm>
            <a:prstGeom prst="triangle">
              <a:avLst>
                <a:gd name="adj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6" name="CustomShape 21"/>
          <p:cNvSpPr/>
          <p:nvPr/>
        </p:nvSpPr>
        <p:spPr>
          <a:xfrm>
            <a:off x="7044120" y="2412000"/>
            <a:ext cx="3230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16.07. – Submission Report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497" name="Line 22"/>
          <p:cNvSpPr/>
          <p:nvPr/>
        </p:nvSpPr>
        <p:spPr>
          <a:xfrm>
            <a:off x="7872480" y="2046240"/>
            <a:ext cx="0" cy="432000"/>
          </a:xfrm>
          <a:prstGeom prst="line">
            <a:avLst/>
          </a:prstGeom>
          <a:ln>
            <a:solidFill>
              <a:srgbClr val="00b0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23"/>
          <p:cNvSpPr/>
          <p:nvPr/>
        </p:nvSpPr>
        <p:spPr>
          <a:xfrm rot="10800000">
            <a:off x="7799040" y="3318480"/>
            <a:ext cx="147600" cy="104040"/>
          </a:xfrm>
          <a:prstGeom prst="triangle">
            <a:avLst>
              <a:gd name="adj" fmla="val 50000"/>
            </a:avLst>
          </a:prstGeom>
          <a:solidFill>
            <a:srgbClr val="92d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24"/>
          <p:cNvSpPr/>
          <p:nvPr/>
        </p:nvSpPr>
        <p:spPr>
          <a:xfrm>
            <a:off x="7205760" y="3406680"/>
            <a:ext cx="3230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23.07. – Final Presentation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500" name="Line 25"/>
          <p:cNvSpPr/>
          <p:nvPr/>
        </p:nvSpPr>
        <p:spPr>
          <a:xfrm>
            <a:off x="696600" y="2682000"/>
            <a:ext cx="0" cy="37900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Line 26"/>
          <p:cNvSpPr/>
          <p:nvPr/>
        </p:nvSpPr>
        <p:spPr>
          <a:xfrm>
            <a:off x="6949440" y="2682000"/>
            <a:ext cx="0" cy="37468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Line 27"/>
          <p:cNvSpPr/>
          <p:nvPr/>
        </p:nvSpPr>
        <p:spPr>
          <a:xfrm>
            <a:off x="7876800" y="3683520"/>
            <a:ext cx="0" cy="2745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Line 28"/>
          <p:cNvSpPr/>
          <p:nvPr/>
        </p:nvSpPr>
        <p:spPr>
          <a:xfrm>
            <a:off x="7872480" y="2638440"/>
            <a:ext cx="0" cy="679320"/>
          </a:xfrm>
          <a:prstGeom prst="line">
            <a:avLst/>
          </a:prstGeom>
          <a:ln>
            <a:solidFill>
              <a:srgbClr val="00b0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Line 29"/>
          <p:cNvSpPr/>
          <p:nvPr/>
        </p:nvSpPr>
        <p:spPr>
          <a:xfrm>
            <a:off x="842760" y="3422160"/>
            <a:ext cx="601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Line 30"/>
          <p:cNvSpPr/>
          <p:nvPr/>
        </p:nvSpPr>
        <p:spPr>
          <a:xfrm flipV="1">
            <a:off x="842760" y="3849480"/>
            <a:ext cx="6011640" cy="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31"/>
          <p:cNvSpPr/>
          <p:nvPr/>
        </p:nvSpPr>
        <p:spPr>
          <a:xfrm flipV="1">
            <a:off x="842760" y="4273200"/>
            <a:ext cx="6011640" cy="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32"/>
          <p:cNvSpPr/>
          <p:nvPr/>
        </p:nvSpPr>
        <p:spPr>
          <a:xfrm>
            <a:off x="842760" y="4707000"/>
            <a:ext cx="6011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Line 33"/>
          <p:cNvSpPr/>
          <p:nvPr/>
        </p:nvSpPr>
        <p:spPr>
          <a:xfrm>
            <a:off x="842760" y="5140440"/>
            <a:ext cx="70297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34"/>
          <p:cNvSpPr/>
          <p:nvPr/>
        </p:nvSpPr>
        <p:spPr>
          <a:xfrm>
            <a:off x="1395360" y="3269160"/>
            <a:ext cx="448452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Network Design and Implementation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10" name="CustomShape 35"/>
          <p:cNvSpPr/>
          <p:nvPr/>
        </p:nvSpPr>
        <p:spPr>
          <a:xfrm>
            <a:off x="1704240" y="3700800"/>
            <a:ext cx="509220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Sensor and Function Implementation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11" name="CustomShape 36"/>
          <p:cNvSpPr/>
          <p:nvPr/>
        </p:nvSpPr>
        <p:spPr>
          <a:xfrm>
            <a:off x="2015280" y="4124160"/>
            <a:ext cx="478116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Code Testing and Bugfixing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12" name="CustomShape 37"/>
          <p:cNvSpPr/>
          <p:nvPr/>
        </p:nvSpPr>
        <p:spPr>
          <a:xfrm>
            <a:off x="3209040" y="4558320"/>
            <a:ext cx="358740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GUI Design and Implementation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13" name="CustomShape 38"/>
          <p:cNvSpPr/>
          <p:nvPr/>
        </p:nvSpPr>
        <p:spPr>
          <a:xfrm>
            <a:off x="4175280" y="4975920"/>
            <a:ext cx="3587400" cy="313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Hardware Assembly and Testing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14" name="CustomShape 39"/>
          <p:cNvSpPr/>
          <p:nvPr/>
        </p:nvSpPr>
        <p:spPr>
          <a:xfrm>
            <a:off x="10440" y="1226520"/>
            <a:ext cx="117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May 2019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515" name="CustomShape 40"/>
          <p:cNvSpPr/>
          <p:nvPr/>
        </p:nvSpPr>
        <p:spPr>
          <a:xfrm>
            <a:off x="8014680" y="1223640"/>
            <a:ext cx="115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July 2019</a:t>
            </a:r>
            <a:endParaRPr b="0" lang="en-US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rafik 3" descr=""/>
          <p:cNvPicPr/>
          <p:nvPr/>
        </p:nvPicPr>
        <p:blipFill>
          <a:blip r:embed="rId1"/>
          <a:stretch/>
        </p:blipFill>
        <p:spPr>
          <a:xfrm>
            <a:off x="971640" y="1880280"/>
            <a:ext cx="3787920" cy="3787920"/>
          </a:xfrm>
          <a:prstGeom prst="rect">
            <a:avLst/>
          </a:prstGeom>
          <a:ln>
            <a:noFill/>
          </a:ln>
        </p:spPr>
      </p:pic>
      <p:sp>
        <p:nvSpPr>
          <p:cNvPr id="517" name="CustomShape 1"/>
          <p:cNvSpPr/>
          <p:nvPr/>
        </p:nvSpPr>
        <p:spPr>
          <a:xfrm>
            <a:off x="358920" y="367200"/>
            <a:ext cx="716184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"/>
          <p:cNvSpPr/>
          <p:nvPr/>
        </p:nvSpPr>
        <p:spPr>
          <a:xfrm>
            <a:off x="358920" y="1276200"/>
            <a:ext cx="8420400" cy="49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40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4000" spc="-1" strike="noStrike">
              <a:latin typeface="Nimbus Sans"/>
            </a:endParaRPr>
          </a:p>
          <a:p>
            <a:pPr algn="ctr">
              <a:lnSpc>
                <a:spcPct val="125000"/>
              </a:lnSpc>
            </a:pPr>
            <a:endParaRPr b="0" lang="en-US" sz="4000" spc="-1" strike="noStrike">
              <a:latin typeface="Nimbus Sans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8238960" y="6441840"/>
            <a:ext cx="56232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7E61A794-26BA-4E4A-AA79-697AB7B1113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58920" y="366480"/>
            <a:ext cx="71661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Motivation</a:t>
            </a:r>
            <a:endParaRPr b="0" lang="en-US" sz="2400" spc="-1" strike="noStrike">
              <a:latin typeface="Nimbus Sans"/>
            </a:endParaRPr>
          </a:p>
        </p:txBody>
      </p:sp>
      <p:pic>
        <p:nvPicPr>
          <p:cNvPr id="215" name="Grafik 132" descr=""/>
          <p:cNvPicPr/>
          <p:nvPr/>
        </p:nvPicPr>
        <p:blipFill>
          <a:blip r:embed="rId1"/>
          <a:stretch/>
        </p:blipFill>
        <p:spPr>
          <a:xfrm>
            <a:off x="2126160" y="1594800"/>
            <a:ext cx="4891320" cy="366804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365760" y="2560320"/>
            <a:ext cx="1462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Fossil fuels reliance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182720" y="2651760"/>
            <a:ext cx="1462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Renewables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7132680" y="3659040"/>
            <a:ext cx="1645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Solar Energy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7133040" y="4754880"/>
            <a:ext cx="1736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37% Efficiency</a:t>
            </a:r>
            <a:endParaRPr b="0" lang="en-US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rafik 136" descr=""/>
          <p:cNvPicPr/>
          <p:nvPr/>
        </p:nvPicPr>
        <p:blipFill>
          <a:blip r:embed="rId1"/>
          <a:stretch/>
        </p:blipFill>
        <p:spPr>
          <a:xfrm>
            <a:off x="4206240" y="1496160"/>
            <a:ext cx="4551840" cy="3166920"/>
          </a:xfrm>
          <a:prstGeom prst="rect">
            <a:avLst/>
          </a:prstGeom>
          <a:ln>
            <a:noFill/>
          </a:ln>
        </p:spPr>
      </p:pic>
      <p:pic>
        <p:nvPicPr>
          <p:cNvPr id="221" name="Grafik 137" descr=""/>
          <p:cNvPicPr/>
          <p:nvPr/>
        </p:nvPicPr>
        <p:blipFill>
          <a:blip r:embed="rId2"/>
          <a:stretch/>
        </p:blipFill>
        <p:spPr>
          <a:xfrm>
            <a:off x="457200" y="1737360"/>
            <a:ext cx="3047040" cy="295164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58920" y="836640"/>
            <a:ext cx="4212360" cy="48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358920" y="366480"/>
            <a:ext cx="5310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Solar Tracking</a:t>
            </a:r>
            <a:endParaRPr b="0" lang="en-US" sz="2400" spc="-1" strike="noStrike">
              <a:latin typeface="Nimbus Sans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280520" y="4846320"/>
            <a:ext cx="1462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Nimbus Sans"/>
                <a:ea typeface="DejaVu Sans"/>
              </a:rPr>
              <a:t>Advantages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366120" y="5278320"/>
            <a:ext cx="319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10-25% increased Energy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5852520" y="4872600"/>
            <a:ext cx="1736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Nimbus Sans"/>
                <a:ea typeface="DejaVu Sans"/>
              </a:rPr>
              <a:t>Disdvantages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4938120" y="5304600"/>
            <a:ext cx="31996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Expensive</a:t>
            </a:r>
            <a:endParaRPr b="0" lang="en-US" sz="1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Requires maintanence</a:t>
            </a:r>
            <a:endParaRPr b="0" lang="en-US" sz="1800" spc="-1" strike="noStrike">
              <a:latin typeface="Nimbus Sans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imbus Sans"/>
                <a:ea typeface="DejaVu Sans"/>
              </a:rPr>
              <a:t>Additional HW and set up required</a:t>
            </a:r>
            <a:endParaRPr b="0" lang="en-US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58920" y="836640"/>
            <a:ext cx="4212360" cy="48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"/>
          <p:cNvSpPr/>
          <p:nvPr/>
        </p:nvSpPr>
        <p:spPr>
          <a:xfrm>
            <a:off x="358920" y="366480"/>
            <a:ext cx="53100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Solar Tracking</a:t>
            </a:r>
            <a:endParaRPr b="0" lang="en-US" sz="2400" spc="-1" strike="noStrike">
              <a:latin typeface="Nimbus Sans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218880" y="901800"/>
            <a:ext cx="8706600" cy="50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58920" y="1266120"/>
            <a:ext cx="8420400" cy="16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Currently commercial solutions exist for tracking but are expensive and bulky</a:t>
            </a:r>
            <a:endParaRPr b="0" lang="en-US" sz="1800" spc="-1" strike="noStrike">
              <a:latin typeface="Nimbus Sans"/>
            </a:endParaRPr>
          </a:p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They use the MPPT (mean peak power tracking) algorithms which are complex and take time consuming to develop.</a:t>
            </a:r>
            <a:endParaRPr b="0" lang="en-US" sz="1800" spc="-1" strike="noStrike">
              <a:latin typeface="Nimbus Sans"/>
            </a:endParaRPr>
          </a:p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These include single-axis and dual-axis tracking systems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58920" y="366480"/>
            <a:ext cx="71661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Currently Available Solutions</a:t>
            </a:r>
            <a:endParaRPr b="0" lang="en-US" sz="2400" spc="-1" strike="noStrike">
              <a:latin typeface="Nimbus Sans"/>
            </a:endParaRPr>
          </a:p>
        </p:txBody>
      </p:sp>
      <p:pic>
        <p:nvPicPr>
          <p:cNvPr id="233" name="Grafik 146" descr=""/>
          <p:cNvPicPr/>
          <p:nvPr/>
        </p:nvPicPr>
        <p:blipFill>
          <a:blip r:embed="rId1"/>
          <a:stretch/>
        </p:blipFill>
        <p:spPr>
          <a:xfrm>
            <a:off x="1058040" y="3344040"/>
            <a:ext cx="2142360" cy="214236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3931920" y="3108960"/>
            <a:ext cx="4215240" cy="245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58920" y="413280"/>
            <a:ext cx="4051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58920" y="1021320"/>
            <a:ext cx="8420400" cy="21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our proof of concept we are going to explore using the following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 the panels rotation using a servo driven by a mote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all the motes in a monitoring multihop network 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Single axis East to West daily sun tracking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Individual panel power tracking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Base station monitoring the status and angle of the panels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237" name="Group 3"/>
          <p:cNvGrpSpPr/>
          <p:nvPr/>
        </p:nvGrpSpPr>
        <p:grpSpPr>
          <a:xfrm>
            <a:off x="939600" y="3251520"/>
            <a:ext cx="2824920" cy="2873880"/>
            <a:chOff x="939600" y="3251520"/>
            <a:chExt cx="2824920" cy="2873880"/>
          </a:xfrm>
        </p:grpSpPr>
        <p:sp>
          <p:nvSpPr>
            <p:cNvPr id="238" name="CustomShape 4"/>
            <p:cNvSpPr/>
            <p:nvPr/>
          </p:nvSpPr>
          <p:spPr>
            <a:xfrm>
              <a:off x="939600" y="3251520"/>
              <a:ext cx="2824920" cy="287388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9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1" name="Group 5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242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4" name="Group 6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245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6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7" name="Group 7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248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0" name="Group 8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251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3" name="Group 9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254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5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6" name="Group 10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257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8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9" name="Group 11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260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2" name="Group 12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263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" name="CustomShape 13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265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6" name="CustomShape 14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5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6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7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9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0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1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2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3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4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5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8" name="Group 26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279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0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1" name="Group 27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282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3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4" name="CustomShape 28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9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0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7" name="Group 31"/>
          <p:cNvGrpSpPr/>
          <p:nvPr/>
        </p:nvGrpSpPr>
        <p:grpSpPr>
          <a:xfrm>
            <a:off x="7158240" y="3836880"/>
            <a:ext cx="1039320" cy="915840"/>
            <a:chOff x="7158240" y="3836880"/>
            <a:chExt cx="1039320" cy="915840"/>
          </a:xfrm>
        </p:grpSpPr>
        <p:grpSp>
          <p:nvGrpSpPr>
            <p:cNvPr id="288" name="Group 32"/>
            <p:cNvGrpSpPr/>
            <p:nvPr/>
          </p:nvGrpSpPr>
          <p:grpSpPr>
            <a:xfrm>
              <a:off x="7158240" y="3836880"/>
              <a:ext cx="1008720" cy="915840"/>
              <a:chOff x="7158240" y="3836880"/>
              <a:chExt cx="1008720" cy="915840"/>
            </a:xfrm>
          </p:grpSpPr>
          <p:pic>
            <p:nvPicPr>
              <p:cNvPr id="289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5896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0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5824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91" name="Group 33"/>
            <p:cNvGrpSpPr/>
            <p:nvPr/>
          </p:nvGrpSpPr>
          <p:grpSpPr>
            <a:xfrm>
              <a:off x="7837920" y="4257720"/>
              <a:ext cx="359640" cy="359640"/>
              <a:chOff x="7837920" y="4257720"/>
              <a:chExt cx="359640" cy="359640"/>
            </a:xfrm>
          </p:grpSpPr>
          <p:sp>
            <p:nvSpPr>
              <p:cNvPr id="292" name="CustomShape 34"/>
              <p:cNvSpPr/>
              <p:nvPr/>
            </p:nvSpPr>
            <p:spPr>
              <a:xfrm>
                <a:off x="802116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3" name="CustomShape 35"/>
              <p:cNvSpPr/>
              <p:nvPr/>
            </p:nvSpPr>
            <p:spPr>
              <a:xfrm flipH="1">
                <a:off x="783756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358920" y="413280"/>
            <a:ext cx="48222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Sensors and Motes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58920" y="1021320"/>
            <a:ext cx="8420400" cy="32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79280" indent="-177840">
              <a:lnSpc>
                <a:spcPct val="125000"/>
              </a:lnSpc>
              <a:buClr>
                <a:srgbClr val="0065b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Hardware: 14 Motes in Total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Motes with a servo motor each attached to a solar panel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Sensor: power (simulated with light sensor), temperature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Motes 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Sensor: wind speed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Mote with basestation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GUI with real time network display and sensor values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Mote for maintenance worker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Joystick to operate the solar panels manually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296" name="Group 3"/>
          <p:cNvGrpSpPr/>
          <p:nvPr/>
        </p:nvGrpSpPr>
        <p:grpSpPr>
          <a:xfrm>
            <a:off x="1715400" y="4550400"/>
            <a:ext cx="754920" cy="861120"/>
            <a:chOff x="1715400" y="4550400"/>
            <a:chExt cx="754920" cy="861120"/>
          </a:xfrm>
        </p:grpSpPr>
        <p:pic>
          <p:nvPicPr>
            <p:cNvPr id="297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8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9" name="Group 4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300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1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2" name="Group 5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303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5" name="Group 6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306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7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8" name="Group 7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309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0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1" name="Group 8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312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3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4" name="Group 9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315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6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7" name="Group 10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318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9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0" name="Group 11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321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2" name="CustomShape 12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323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4" name="CustomShape 13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4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5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6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7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8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9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0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1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2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3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4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6" name="Group 25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337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8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9" name="Group 26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340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1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2" name="CustomShape 27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8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9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5" name="Group 30"/>
          <p:cNvGrpSpPr/>
          <p:nvPr/>
        </p:nvGrpSpPr>
        <p:grpSpPr>
          <a:xfrm>
            <a:off x="7167960" y="3836880"/>
            <a:ext cx="1039320" cy="915840"/>
            <a:chOff x="7167960" y="3836880"/>
            <a:chExt cx="1039320" cy="915840"/>
          </a:xfrm>
        </p:grpSpPr>
        <p:grpSp>
          <p:nvGrpSpPr>
            <p:cNvPr id="346" name="Group 31"/>
            <p:cNvGrpSpPr/>
            <p:nvPr/>
          </p:nvGrpSpPr>
          <p:grpSpPr>
            <a:xfrm>
              <a:off x="7167960" y="3836880"/>
              <a:ext cx="1009080" cy="915840"/>
              <a:chOff x="7167960" y="3836880"/>
              <a:chExt cx="1009080" cy="915840"/>
            </a:xfrm>
          </p:grpSpPr>
          <p:pic>
            <p:nvPicPr>
              <p:cNvPr id="347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6904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8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6796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49" name="Group 32"/>
            <p:cNvGrpSpPr/>
            <p:nvPr/>
          </p:nvGrpSpPr>
          <p:grpSpPr>
            <a:xfrm>
              <a:off x="7847640" y="4257720"/>
              <a:ext cx="359640" cy="359640"/>
              <a:chOff x="7847640" y="4257720"/>
              <a:chExt cx="359640" cy="359640"/>
            </a:xfrm>
          </p:grpSpPr>
          <p:sp>
            <p:nvSpPr>
              <p:cNvPr id="350" name="CustomShape 33"/>
              <p:cNvSpPr/>
              <p:nvPr/>
            </p:nvSpPr>
            <p:spPr>
              <a:xfrm>
                <a:off x="803124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1" name="CustomShape 34"/>
              <p:cNvSpPr/>
              <p:nvPr/>
            </p:nvSpPr>
            <p:spPr>
              <a:xfrm flipH="1">
                <a:off x="784728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58920" y="413280"/>
            <a:ext cx="40510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Networking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58920" y="688680"/>
            <a:ext cx="8420400" cy="31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08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Multihop Network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 Routing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self-organizing network (automatic network discovery and routes)</a:t>
            </a:r>
            <a:endParaRPr b="0" lang="en-US" sz="1800" spc="-1" strike="noStrike">
              <a:latin typeface="Nimbus Sans"/>
            </a:endParaRPr>
          </a:p>
          <a:p>
            <a:pPr lvl="2" marL="8892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failure-recovery mechanism (detect changes in the topology and re-establishment of the routes)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13 stationary motes and one freely moving mote (ad-hoc)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Focus on power efficiency (cyclic time triggered communication)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event triggered communication (wind speed alert)</a:t>
            </a:r>
            <a:endParaRPr b="0" lang="en-US" sz="1800" spc="-1" strike="noStrike">
              <a:latin typeface="Nimbus Sans"/>
            </a:endParaRPr>
          </a:p>
          <a:p>
            <a:pPr marL="21636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354" name="Group 3"/>
          <p:cNvGrpSpPr/>
          <p:nvPr/>
        </p:nvGrpSpPr>
        <p:grpSpPr>
          <a:xfrm>
            <a:off x="1715400" y="4550400"/>
            <a:ext cx="754920" cy="861120"/>
            <a:chOff x="1715400" y="4550400"/>
            <a:chExt cx="754920" cy="861120"/>
          </a:xfrm>
        </p:grpSpPr>
        <p:pic>
          <p:nvPicPr>
            <p:cNvPr id="355" name="Grafik 9" descr=""/>
            <p:cNvPicPr/>
            <p:nvPr/>
          </p:nvPicPr>
          <p:blipFill>
            <a:blip r:embed="rId1"/>
            <a:stretch/>
          </p:blipFill>
          <p:spPr>
            <a:xfrm>
              <a:off x="171540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6" name="Grafik 18" descr=""/>
            <p:cNvPicPr/>
            <p:nvPr/>
          </p:nvPicPr>
          <p:blipFill>
            <a:blip r:embed="rId2"/>
            <a:stretch/>
          </p:blipFill>
          <p:spPr>
            <a:xfrm>
              <a:off x="21690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7" name="Group 4"/>
          <p:cNvGrpSpPr/>
          <p:nvPr/>
        </p:nvGrpSpPr>
        <p:grpSpPr>
          <a:xfrm>
            <a:off x="2796480" y="4550400"/>
            <a:ext cx="767520" cy="861120"/>
            <a:chOff x="2796480" y="4550400"/>
            <a:chExt cx="767520" cy="861120"/>
          </a:xfrm>
        </p:grpSpPr>
        <p:pic>
          <p:nvPicPr>
            <p:cNvPr id="358" name="Grafik 8" descr=""/>
            <p:cNvPicPr/>
            <p:nvPr/>
          </p:nvPicPr>
          <p:blipFill>
            <a:blip r:embed="rId3"/>
            <a:stretch/>
          </p:blipFill>
          <p:spPr>
            <a:xfrm>
              <a:off x="279648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9" name="Grafik 19" descr=""/>
            <p:cNvPicPr/>
            <p:nvPr/>
          </p:nvPicPr>
          <p:blipFill>
            <a:blip r:embed="rId4"/>
            <a:stretch/>
          </p:blipFill>
          <p:spPr>
            <a:xfrm>
              <a:off x="326268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0" name="Group 5"/>
          <p:cNvGrpSpPr/>
          <p:nvPr/>
        </p:nvGrpSpPr>
        <p:grpSpPr>
          <a:xfrm>
            <a:off x="3877920" y="4550400"/>
            <a:ext cx="777960" cy="861120"/>
            <a:chOff x="3877920" y="4550400"/>
            <a:chExt cx="777960" cy="861120"/>
          </a:xfrm>
        </p:grpSpPr>
        <p:pic>
          <p:nvPicPr>
            <p:cNvPr id="361" name="Grafik 11" descr=""/>
            <p:cNvPicPr/>
            <p:nvPr/>
          </p:nvPicPr>
          <p:blipFill>
            <a:blip r:embed="rId5"/>
            <a:stretch/>
          </p:blipFill>
          <p:spPr>
            <a:xfrm>
              <a:off x="387792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2" name="Grafik 20" descr=""/>
            <p:cNvPicPr/>
            <p:nvPr/>
          </p:nvPicPr>
          <p:blipFill>
            <a:blip r:embed="rId6"/>
            <a:stretch/>
          </p:blipFill>
          <p:spPr>
            <a:xfrm>
              <a:off x="435456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3" name="Group 6"/>
          <p:cNvGrpSpPr/>
          <p:nvPr/>
        </p:nvGrpSpPr>
        <p:grpSpPr>
          <a:xfrm>
            <a:off x="4959360" y="4550400"/>
            <a:ext cx="761760" cy="861120"/>
            <a:chOff x="4959360" y="4550400"/>
            <a:chExt cx="761760" cy="861120"/>
          </a:xfrm>
        </p:grpSpPr>
        <p:pic>
          <p:nvPicPr>
            <p:cNvPr id="364" name="Grafik 10" descr=""/>
            <p:cNvPicPr/>
            <p:nvPr/>
          </p:nvPicPr>
          <p:blipFill>
            <a:blip r:embed="rId7"/>
            <a:stretch/>
          </p:blipFill>
          <p:spPr>
            <a:xfrm>
              <a:off x="4959360" y="475488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5" name="Grafik 21" descr=""/>
            <p:cNvPicPr/>
            <p:nvPr/>
          </p:nvPicPr>
          <p:blipFill>
            <a:blip r:embed="rId8"/>
            <a:stretch/>
          </p:blipFill>
          <p:spPr>
            <a:xfrm>
              <a:off x="5419800" y="45504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6" name="Group 7"/>
          <p:cNvGrpSpPr/>
          <p:nvPr/>
        </p:nvGrpSpPr>
        <p:grpSpPr>
          <a:xfrm>
            <a:off x="1715400" y="5447520"/>
            <a:ext cx="754920" cy="860760"/>
            <a:chOff x="1715400" y="5447520"/>
            <a:chExt cx="754920" cy="860760"/>
          </a:xfrm>
        </p:grpSpPr>
        <p:pic>
          <p:nvPicPr>
            <p:cNvPr id="367" name="Grafik 13" descr=""/>
            <p:cNvPicPr/>
            <p:nvPr/>
          </p:nvPicPr>
          <p:blipFill>
            <a:blip r:embed="rId9"/>
            <a:stretch/>
          </p:blipFill>
          <p:spPr>
            <a:xfrm>
              <a:off x="171540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8" name="Grafik 22" descr=""/>
            <p:cNvPicPr/>
            <p:nvPr/>
          </p:nvPicPr>
          <p:blipFill>
            <a:blip r:embed="rId10"/>
            <a:stretch/>
          </p:blipFill>
          <p:spPr>
            <a:xfrm>
              <a:off x="21690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9" name="Group 8"/>
          <p:cNvGrpSpPr/>
          <p:nvPr/>
        </p:nvGrpSpPr>
        <p:grpSpPr>
          <a:xfrm>
            <a:off x="2796480" y="5447520"/>
            <a:ext cx="767520" cy="860760"/>
            <a:chOff x="2796480" y="5447520"/>
            <a:chExt cx="767520" cy="860760"/>
          </a:xfrm>
        </p:grpSpPr>
        <p:pic>
          <p:nvPicPr>
            <p:cNvPr id="370" name="Grafik 12" descr=""/>
            <p:cNvPicPr/>
            <p:nvPr/>
          </p:nvPicPr>
          <p:blipFill>
            <a:blip r:embed="rId11"/>
            <a:stretch/>
          </p:blipFill>
          <p:spPr>
            <a:xfrm>
              <a:off x="279648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1" name="Grafik 23" descr=""/>
            <p:cNvPicPr/>
            <p:nvPr/>
          </p:nvPicPr>
          <p:blipFill>
            <a:blip r:embed="rId12"/>
            <a:stretch/>
          </p:blipFill>
          <p:spPr>
            <a:xfrm>
              <a:off x="326268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2" name="Group 9"/>
          <p:cNvGrpSpPr/>
          <p:nvPr/>
        </p:nvGrpSpPr>
        <p:grpSpPr>
          <a:xfrm>
            <a:off x="3877920" y="5447520"/>
            <a:ext cx="777960" cy="860760"/>
            <a:chOff x="3877920" y="5447520"/>
            <a:chExt cx="777960" cy="860760"/>
          </a:xfrm>
        </p:grpSpPr>
        <p:pic>
          <p:nvPicPr>
            <p:cNvPr id="373" name="Grafik 15" descr=""/>
            <p:cNvPicPr/>
            <p:nvPr/>
          </p:nvPicPr>
          <p:blipFill>
            <a:blip r:embed="rId13"/>
            <a:stretch/>
          </p:blipFill>
          <p:spPr>
            <a:xfrm>
              <a:off x="387792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4" name="Grafik 24" descr=""/>
            <p:cNvPicPr/>
            <p:nvPr/>
          </p:nvPicPr>
          <p:blipFill>
            <a:blip r:embed="rId14"/>
            <a:stretch/>
          </p:blipFill>
          <p:spPr>
            <a:xfrm>
              <a:off x="435456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5" name="Group 10"/>
          <p:cNvGrpSpPr/>
          <p:nvPr/>
        </p:nvGrpSpPr>
        <p:grpSpPr>
          <a:xfrm>
            <a:off x="4959360" y="5447520"/>
            <a:ext cx="761760" cy="860760"/>
            <a:chOff x="4959360" y="5447520"/>
            <a:chExt cx="761760" cy="860760"/>
          </a:xfrm>
        </p:grpSpPr>
        <p:pic>
          <p:nvPicPr>
            <p:cNvPr id="376" name="Grafik 14" descr=""/>
            <p:cNvPicPr/>
            <p:nvPr/>
          </p:nvPicPr>
          <p:blipFill>
            <a:blip r:embed="rId15"/>
            <a:stretch/>
          </p:blipFill>
          <p:spPr>
            <a:xfrm>
              <a:off x="4959360" y="5651640"/>
              <a:ext cx="656640" cy="65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7" name="Grafik 25" descr=""/>
            <p:cNvPicPr/>
            <p:nvPr/>
          </p:nvPicPr>
          <p:blipFill>
            <a:blip r:embed="rId16"/>
            <a:stretch/>
          </p:blipFill>
          <p:spPr>
            <a:xfrm>
              <a:off x="5419800" y="544752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8" name="Group 11"/>
          <p:cNvGrpSpPr/>
          <p:nvPr/>
        </p:nvGrpSpPr>
        <p:grpSpPr>
          <a:xfrm>
            <a:off x="6448680" y="5043600"/>
            <a:ext cx="955080" cy="1100880"/>
            <a:chOff x="6448680" y="5043600"/>
            <a:chExt cx="955080" cy="1100880"/>
          </a:xfrm>
        </p:grpSpPr>
        <p:pic>
          <p:nvPicPr>
            <p:cNvPr id="379" name="Grafik 16" descr=""/>
            <p:cNvPicPr/>
            <p:nvPr/>
          </p:nvPicPr>
          <p:blipFill>
            <a:blip r:embed="rId17"/>
            <a:stretch/>
          </p:blipFill>
          <p:spPr>
            <a:xfrm>
              <a:off x="6448680" y="5257080"/>
              <a:ext cx="955080" cy="598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0" name="CustomShape 12"/>
            <p:cNvSpPr/>
            <p:nvPr/>
          </p:nvSpPr>
          <p:spPr>
            <a:xfrm>
              <a:off x="6577920" y="5810760"/>
              <a:ext cx="6962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381" name="Grafik 26" descr=""/>
            <p:cNvPicPr/>
            <p:nvPr/>
          </p:nvPicPr>
          <p:blipFill>
            <a:blip r:embed="rId18"/>
            <a:stretch/>
          </p:blipFill>
          <p:spPr>
            <a:xfrm>
              <a:off x="6509520" y="5043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2" name="CustomShape 13"/>
          <p:cNvSpPr/>
          <p:nvPr/>
        </p:nvSpPr>
        <p:spPr>
          <a:xfrm>
            <a:off x="2557080" y="466056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4"/>
          <p:cNvSpPr/>
          <p:nvPr/>
        </p:nvSpPr>
        <p:spPr>
          <a:xfrm>
            <a:off x="2493000" y="4856400"/>
            <a:ext cx="5770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5"/>
          <p:cNvSpPr/>
          <p:nvPr/>
        </p:nvSpPr>
        <p:spPr>
          <a:xfrm>
            <a:off x="2343600" y="489996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508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6"/>
          <p:cNvSpPr/>
          <p:nvPr/>
        </p:nvSpPr>
        <p:spPr>
          <a:xfrm>
            <a:off x="3650040" y="4655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46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7"/>
          <p:cNvSpPr/>
          <p:nvPr/>
        </p:nvSpPr>
        <p:spPr>
          <a:xfrm>
            <a:off x="4738680" y="466488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8"/>
          <p:cNvSpPr/>
          <p:nvPr/>
        </p:nvSpPr>
        <p:spPr>
          <a:xfrm>
            <a:off x="5791320" y="4754880"/>
            <a:ext cx="65700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9"/>
          <p:cNvSpPr/>
          <p:nvPr/>
        </p:nvSpPr>
        <p:spPr>
          <a:xfrm flipV="1">
            <a:off x="5791320" y="5248800"/>
            <a:ext cx="65700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20"/>
          <p:cNvSpPr/>
          <p:nvPr/>
        </p:nvSpPr>
        <p:spPr>
          <a:xfrm>
            <a:off x="4725720" y="555732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21"/>
          <p:cNvSpPr/>
          <p:nvPr/>
        </p:nvSpPr>
        <p:spPr>
          <a:xfrm>
            <a:off x="3641400" y="5561640"/>
            <a:ext cx="60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22"/>
          <p:cNvSpPr/>
          <p:nvPr/>
        </p:nvSpPr>
        <p:spPr>
          <a:xfrm>
            <a:off x="3410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23"/>
          <p:cNvSpPr/>
          <p:nvPr/>
        </p:nvSpPr>
        <p:spPr>
          <a:xfrm>
            <a:off x="4511880" y="491760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4"/>
          <p:cNvSpPr/>
          <p:nvPr/>
        </p:nvSpPr>
        <p:spPr>
          <a:xfrm>
            <a:off x="5561280" y="4921920"/>
            <a:ext cx="36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94" name="Group 25"/>
          <p:cNvGrpSpPr/>
          <p:nvPr/>
        </p:nvGrpSpPr>
        <p:grpSpPr>
          <a:xfrm>
            <a:off x="7544160" y="5016600"/>
            <a:ext cx="651240" cy="790200"/>
            <a:chOff x="7544160" y="5016600"/>
            <a:chExt cx="651240" cy="790200"/>
          </a:xfrm>
        </p:grpSpPr>
        <p:pic>
          <p:nvPicPr>
            <p:cNvPr id="395" name="Grafik 38" descr=""/>
            <p:cNvPicPr/>
            <p:nvPr/>
          </p:nvPicPr>
          <p:blipFill>
            <a:blip r:embed="rId19"/>
            <a:stretch/>
          </p:blipFill>
          <p:spPr>
            <a:xfrm>
              <a:off x="7544160" y="51782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6" name="Grafik 64" descr=""/>
            <p:cNvPicPr/>
            <p:nvPr/>
          </p:nvPicPr>
          <p:blipFill>
            <a:blip r:embed="rId20"/>
            <a:stretch/>
          </p:blipFill>
          <p:spPr>
            <a:xfrm>
              <a:off x="7894080" y="501660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7" name="Group 26"/>
          <p:cNvGrpSpPr/>
          <p:nvPr/>
        </p:nvGrpSpPr>
        <p:grpSpPr>
          <a:xfrm>
            <a:off x="732600" y="5189040"/>
            <a:ext cx="650880" cy="790560"/>
            <a:chOff x="732600" y="5189040"/>
            <a:chExt cx="650880" cy="790560"/>
          </a:xfrm>
        </p:grpSpPr>
        <p:pic>
          <p:nvPicPr>
            <p:cNvPr id="398" name="Grafik 70" descr=""/>
            <p:cNvPicPr/>
            <p:nvPr/>
          </p:nvPicPr>
          <p:blipFill>
            <a:blip r:embed="rId21"/>
            <a:stretch/>
          </p:blipFill>
          <p:spPr>
            <a:xfrm>
              <a:off x="732600" y="5351040"/>
              <a:ext cx="628560" cy="628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9" name="Grafik 71" descr=""/>
            <p:cNvPicPr/>
            <p:nvPr/>
          </p:nvPicPr>
          <p:blipFill>
            <a:blip r:embed="rId22"/>
            <a:stretch/>
          </p:blipFill>
          <p:spPr>
            <a:xfrm>
              <a:off x="1082160" y="5189040"/>
              <a:ext cx="301320" cy="305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0" name="CustomShape 27"/>
          <p:cNvSpPr/>
          <p:nvPr/>
        </p:nvSpPr>
        <p:spPr>
          <a:xfrm flipV="1">
            <a:off x="1233000" y="4703400"/>
            <a:ext cx="73224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8"/>
          <p:cNvSpPr/>
          <p:nvPr/>
        </p:nvSpPr>
        <p:spPr>
          <a:xfrm>
            <a:off x="1357560" y="5456160"/>
            <a:ext cx="538920" cy="4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29"/>
          <p:cNvSpPr/>
          <p:nvPr/>
        </p:nvSpPr>
        <p:spPr>
          <a:xfrm>
            <a:off x="6997320" y="5088960"/>
            <a:ext cx="73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>
                <a:shade val="95000"/>
                <a:satMod val="105000"/>
                <a:alpha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3" name="Group 30"/>
          <p:cNvGrpSpPr/>
          <p:nvPr/>
        </p:nvGrpSpPr>
        <p:grpSpPr>
          <a:xfrm>
            <a:off x="7167960" y="3836880"/>
            <a:ext cx="1039320" cy="915840"/>
            <a:chOff x="7167960" y="3836880"/>
            <a:chExt cx="1039320" cy="915840"/>
          </a:xfrm>
        </p:grpSpPr>
        <p:grpSp>
          <p:nvGrpSpPr>
            <p:cNvPr id="404" name="Group 31"/>
            <p:cNvGrpSpPr/>
            <p:nvPr/>
          </p:nvGrpSpPr>
          <p:grpSpPr>
            <a:xfrm>
              <a:off x="7167960" y="3836880"/>
              <a:ext cx="1009080" cy="915840"/>
              <a:chOff x="7167960" y="3836880"/>
              <a:chExt cx="1009080" cy="915840"/>
            </a:xfrm>
          </p:grpSpPr>
          <p:pic>
            <p:nvPicPr>
              <p:cNvPr id="405" name="Grafik 58" descr=""/>
              <p:cNvPicPr/>
              <p:nvPr/>
            </p:nvPicPr>
            <p:blipFill>
              <a:blip r:embed="rId23"/>
              <a:stretch/>
            </p:blipFill>
            <p:spPr>
              <a:xfrm>
                <a:off x="7169040" y="3836880"/>
                <a:ext cx="1008000" cy="915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6" name="Grafik 67" descr=""/>
              <p:cNvPicPr/>
              <p:nvPr/>
            </p:nvPicPr>
            <p:blipFill>
              <a:blip r:embed="rId24"/>
              <a:stretch/>
            </p:blipFill>
            <p:spPr>
              <a:xfrm>
                <a:off x="7167960" y="4037040"/>
                <a:ext cx="246240" cy="2307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07" name="Group 32"/>
            <p:cNvGrpSpPr/>
            <p:nvPr/>
          </p:nvGrpSpPr>
          <p:grpSpPr>
            <a:xfrm>
              <a:off x="7847640" y="4257720"/>
              <a:ext cx="359640" cy="359640"/>
              <a:chOff x="7847640" y="4257720"/>
              <a:chExt cx="359640" cy="359640"/>
            </a:xfrm>
          </p:grpSpPr>
          <p:sp>
            <p:nvSpPr>
              <p:cNvPr id="408" name="CustomShape 33"/>
              <p:cNvSpPr/>
              <p:nvPr/>
            </p:nvSpPr>
            <p:spPr>
              <a:xfrm>
                <a:off x="8031240" y="4257720"/>
                <a:ext cx="360" cy="35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9" name="CustomShape 34"/>
              <p:cNvSpPr/>
              <p:nvPr/>
            </p:nvSpPr>
            <p:spPr>
              <a:xfrm flipH="1">
                <a:off x="7847280" y="4436280"/>
                <a:ext cx="359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508f"/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58920" y="413280"/>
            <a:ext cx="52570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Our Solution – GUI on Basestation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358920" y="766440"/>
            <a:ext cx="8420400" cy="33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08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 with QT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of real time network communication and topology as directed graph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of each solar panel angle and power/temperature in second GUI layer in real time with configurable data history (rolling window)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Display of wind speed and alert if wind speed exceeds a threshold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Hop counter per mote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Emergency simulation feature from basestation</a:t>
            </a:r>
            <a:endParaRPr b="0" lang="en-US" sz="1800" spc="-1" strike="noStrike">
              <a:latin typeface="Nimbus Sans"/>
            </a:endParaRPr>
          </a:p>
          <a:p>
            <a:pPr lvl="1" marL="432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Manual operation (override) of the solar panel angle</a:t>
            </a: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 marL="216360"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Nimbus Sans"/>
            </a:endParaRPr>
          </a:p>
        </p:txBody>
      </p:sp>
      <p:grpSp>
        <p:nvGrpSpPr>
          <p:cNvPr id="412" name="Group 3"/>
          <p:cNvGrpSpPr/>
          <p:nvPr/>
        </p:nvGrpSpPr>
        <p:grpSpPr>
          <a:xfrm>
            <a:off x="1253520" y="4181400"/>
            <a:ext cx="2224800" cy="2024640"/>
            <a:chOff x="1253520" y="4181400"/>
            <a:chExt cx="2224800" cy="2024640"/>
          </a:xfrm>
        </p:grpSpPr>
        <p:pic>
          <p:nvPicPr>
            <p:cNvPr id="413" name="Grafik 16" descr=""/>
            <p:cNvPicPr/>
            <p:nvPr/>
          </p:nvPicPr>
          <p:blipFill>
            <a:blip r:embed="rId1"/>
            <a:stretch/>
          </p:blipFill>
          <p:spPr>
            <a:xfrm>
              <a:off x="1253520" y="4651920"/>
              <a:ext cx="2224800" cy="1319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4" name="CustomShape 4"/>
            <p:cNvSpPr/>
            <p:nvPr/>
          </p:nvSpPr>
          <p:spPr>
            <a:xfrm>
              <a:off x="1554840" y="5872320"/>
              <a:ext cx="1622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GUI</a:t>
              </a:r>
              <a:endParaRPr b="0" lang="en-US" sz="1600" spc="-1" strike="noStrike">
                <a:latin typeface="Nimbus Sans"/>
              </a:endParaRPr>
            </a:p>
          </p:txBody>
        </p:sp>
        <p:pic>
          <p:nvPicPr>
            <p:cNvPr id="415" name="Grafik 26" descr=""/>
            <p:cNvPicPr/>
            <p:nvPr/>
          </p:nvPicPr>
          <p:blipFill>
            <a:blip r:embed="rId2"/>
            <a:stretch/>
          </p:blipFill>
          <p:spPr>
            <a:xfrm>
              <a:off x="1395360" y="4181400"/>
              <a:ext cx="702000" cy="674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16" name="Grafik 1" descr=""/>
          <p:cNvPicPr/>
          <p:nvPr/>
        </p:nvPicPr>
        <p:blipFill>
          <a:blip r:embed="rId3"/>
          <a:stretch/>
        </p:blipFill>
        <p:spPr>
          <a:xfrm>
            <a:off x="3826080" y="4537080"/>
            <a:ext cx="5092200" cy="1434600"/>
          </a:xfrm>
          <a:prstGeom prst="rect">
            <a:avLst/>
          </a:prstGeom>
          <a:ln>
            <a:noFill/>
          </a:ln>
        </p:spPr>
      </p:pic>
      <p:sp>
        <p:nvSpPr>
          <p:cNvPr id="417" name="CustomShape 5"/>
          <p:cNvSpPr/>
          <p:nvPr/>
        </p:nvSpPr>
        <p:spPr>
          <a:xfrm>
            <a:off x="3957480" y="6019200"/>
            <a:ext cx="492372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https://fossbytes.com/how-to-monitor-system-temperature-in-linux-gui-based-temperature-monitoring-tool/</a:t>
            </a:r>
            <a:endParaRPr b="0" lang="en-US" sz="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</TotalTime>
  <Application>LibreOffice/6.2.3.2$Linux_X86_64 LibreOffice_project/20$Build-2</Application>
  <Words>255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2014-06-24T14:44:43Z</dcterms:created>
  <dc:creator>Blenk, Andreas</dc:creator>
  <dc:description/>
  <dc:language>en-US</dc:language>
  <cp:lastModifiedBy>Karthik Sukumar</cp:lastModifiedBy>
  <dcterms:modified xsi:type="dcterms:W3CDTF">2019-05-28T09:29:18Z</dcterms:modified>
  <cp:revision>178</cp:revision>
  <dc:subject/>
  <dc:title>Becoming The Master of the Universe!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